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sldIdLst>
    <p:sldId id="256" r:id="rId2"/>
    <p:sldId id="263" r:id="rId3"/>
    <p:sldId id="257" r:id="rId4"/>
    <p:sldId id="259" r:id="rId5"/>
    <p:sldId id="258" r:id="rId6"/>
    <p:sldId id="260" r:id="rId7"/>
    <p:sldId id="264" r:id="rId8"/>
    <p:sldId id="270" r:id="rId9"/>
    <p:sldId id="271" r:id="rId10"/>
    <p:sldId id="272" r:id="rId11"/>
    <p:sldId id="267" r:id="rId12"/>
    <p:sldId id="273" r:id="rId13"/>
    <p:sldId id="268" r:id="rId14"/>
    <p:sldId id="274" r:id="rId15"/>
    <p:sldId id="275" r:id="rId16"/>
    <p:sldId id="276" r:id="rId17"/>
    <p:sldId id="277" r:id="rId18"/>
    <p:sldId id="279" r:id="rId19"/>
    <p:sldId id="28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6725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8427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025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776966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2221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7196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2755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6290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5299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688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192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113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750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519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374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810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854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DD06A-DA6F-4F44-AA93-183839485FAB}" type="datetimeFigureOut">
              <a:rPr lang="ko-KR" altLang="en-US" smtClean="0"/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54E5F-CF22-4A27-9B46-9BCF7E5CAC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76790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7" r:id="rId6"/>
    <p:sldLayoutId id="2147483828" r:id="rId7"/>
    <p:sldLayoutId id="2147483829" r:id="rId8"/>
    <p:sldLayoutId id="2147483830" r:id="rId9"/>
    <p:sldLayoutId id="2147483831" r:id="rId10"/>
    <p:sldLayoutId id="2147483832" r:id="rId11"/>
    <p:sldLayoutId id="2147483833" r:id="rId12"/>
    <p:sldLayoutId id="2147483834" r:id="rId13"/>
    <p:sldLayoutId id="2147483835" r:id="rId14"/>
    <p:sldLayoutId id="2147483836" r:id="rId15"/>
    <p:sldLayoutId id="2147483837" r:id="rId16"/>
    <p:sldLayoutId id="2147483838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mirror.net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1403A7-5016-4934-BED2-BAB0747DB1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CUSTOM REFERENCE</a:t>
            </a:r>
            <a:br>
              <a:rPr lang="en-US" altLang="ko-KR" dirty="0"/>
            </a:br>
            <a:r>
              <a:rPr lang="en-US" altLang="ko-KR" dirty="0"/>
              <a:t>ONLINE JUDGE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EA0238-3609-4121-9377-F761DDF0B0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r>
              <a:rPr lang="en-US" altLang="ko-KR" dirty="0"/>
              <a:t>1434905 </a:t>
            </a:r>
            <a:r>
              <a:rPr lang="ko-KR" altLang="en-US" dirty="0"/>
              <a:t>박영우</a:t>
            </a:r>
          </a:p>
        </p:txBody>
      </p:sp>
    </p:spTree>
    <p:extLst>
      <p:ext uri="{BB962C8B-B14F-4D97-AF65-F5344CB8AC3E}">
        <p14:creationId xmlns:p14="http://schemas.microsoft.com/office/powerpoint/2010/main" val="37265078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altLang="ko-KR" dirty="0"/>
              <a:t>4.3 </a:t>
            </a:r>
            <a:r>
              <a:rPr lang="ko-KR" altLang="en-US" dirty="0"/>
              <a:t>문제 풀기</a:t>
            </a:r>
            <a:r>
              <a:rPr lang="en-US" altLang="ko-KR" dirty="0"/>
              <a:t>(</a:t>
            </a:r>
            <a:r>
              <a:rPr lang="ko-KR" altLang="en-US" dirty="0"/>
              <a:t>제출 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8A08563-C9DD-4395-AED6-00C23B193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000" y="1458000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77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altLang="ko-KR" dirty="0"/>
              <a:t>4.4 </a:t>
            </a:r>
            <a:r>
              <a:rPr lang="ko-KR" altLang="en-US" dirty="0"/>
              <a:t>점수 확인</a:t>
            </a:r>
            <a:r>
              <a:rPr lang="en-US" altLang="ko-KR" dirty="0"/>
              <a:t>(</a:t>
            </a:r>
            <a:r>
              <a:rPr lang="ko-KR" altLang="en-US" dirty="0"/>
              <a:t>메인 화면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7E53673-D438-4EFE-AA79-D1D805AA3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000" y="1458000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100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altLang="ko-KR" dirty="0"/>
              <a:t>4.4 </a:t>
            </a:r>
            <a:r>
              <a:rPr lang="ko-KR" altLang="en-US" dirty="0"/>
              <a:t>점수 확인</a:t>
            </a:r>
            <a:r>
              <a:rPr lang="en-US" altLang="ko-KR" dirty="0"/>
              <a:t>(</a:t>
            </a:r>
            <a:r>
              <a:rPr lang="ko-KR" altLang="en-US" dirty="0"/>
              <a:t>코드 로드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FB6CF5E-9D70-4A8F-A418-04C58391B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000" y="1458000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141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altLang="ko-KR" dirty="0"/>
              <a:t>4.5 </a:t>
            </a:r>
            <a:r>
              <a:rPr lang="ko-KR" altLang="en-US" dirty="0"/>
              <a:t>랭킹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0C0536-9D0D-4062-88BB-84108DDCA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000" y="1458000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024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altLang="ko-KR" dirty="0"/>
              <a:t>4.6 </a:t>
            </a:r>
            <a:r>
              <a:rPr lang="ko-KR" altLang="en-US" dirty="0"/>
              <a:t>알고리즘 레퍼런스</a:t>
            </a:r>
            <a:r>
              <a:rPr lang="en-US" altLang="ko-KR" dirty="0"/>
              <a:t>(AJAX)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0CB91FE-462D-49CE-A35E-6AF44E0F5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000" y="1458000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932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altLang="ko-KR" dirty="0"/>
              <a:t>4.6 </a:t>
            </a:r>
            <a:r>
              <a:rPr lang="ko-KR" altLang="en-US" dirty="0"/>
              <a:t>알고리즘 레퍼런스</a:t>
            </a:r>
            <a:r>
              <a:rPr lang="en-US" altLang="ko-KR" dirty="0"/>
              <a:t>(</a:t>
            </a:r>
            <a:r>
              <a:rPr lang="ko-KR" altLang="en-US" dirty="0"/>
              <a:t>리스트 생성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BD8C375-3808-41E1-8B54-1B2C03E1D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000" y="1458000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839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altLang="ko-KR" dirty="0"/>
              <a:t>4.6 </a:t>
            </a:r>
            <a:r>
              <a:rPr lang="ko-KR" altLang="en-US" dirty="0"/>
              <a:t>알고리즘 레퍼런스</a:t>
            </a:r>
            <a:r>
              <a:rPr lang="en-US" altLang="ko-KR" dirty="0"/>
              <a:t>(</a:t>
            </a:r>
            <a:r>
              <a:rPr lang="ko-KR" altLang="en-US" dirty="0"/>
              <a:t>제목</a:t>
            </a:r>
            <a:r>
              <a:rPr lang="en-US" altLang="ko-KR" dirty="0"/>
              <a:t>, </a:t>
            </a:r>
            <a:r>
              <a:rPr lang="ko-KR" altLang="en-US" dirty="0"/>
              <a:t>내용 수정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D283B3C-B9E4-485E-A026-72AA900E7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000" y="1458000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442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en-US" altLang="ko-KR" dirty="0"/>
              <a:t>4.6 </a:t>
            </a:r>
            <a:r>
              <a:rPr lang="ko-KR" altLang="en-US" dirty="0"/>
              <a:t>알고리즘 레퍼런스</a:t>
            </a:r>
            <a:r>
              <a:rPr lang="en-US" altLang="ko-KR" dirty="0"/>
              <a:t>(</a:t>
            </a:r>
            <a:r>
              <a:rPr lang="ko-KR" altLang="en-US" dirty="0"/>
              <a:t>페이지 삭제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46FAE46-A658-46B6-B8A8-5A9705A58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000" y="1458000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164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altLang="ko-KR" dirty="0"/>
              <a:t>5. </a:t>
            </a:r>
            <a:r>
              <a:rPr lang="ko-KR" altLang="en-US" dirty="0"/>
              <a:t>마무리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41122471-D703-4DAE-A1E4-27A370F71BB3}"/>
              </a:ext>
            </a:extLst>
          </p:cNvPr>
          <p:cNvSpPr txBox="1">
            <a:spLocks/>
          </p:cNvSpPr>
          <p:nvPr/>
        </p:nvSpPr>
        <p:spPr>
          <a:xfrm>
            <a:off x="838200" y="227434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오픈 소스 </a:t>
            </a:r>
            <a:r>
              <a:rPr lang="en-US" altLang="ko-KR" dirty="0"/>
              <a:t>– </a:t>
            </a:r>
            <a:r>
              <a:rPr lang="en-US" altLang="ko-KR" dirty="0" err="1"/>
              <a:t>CodeMirror</a:t>
            </a:r>
            <a:r>
              <a:rPr lang="en-US" altLang="ko-KR" dirty="0"/>
              <a:t> </a:t>
            </a:r>
            <a:r>
              <a:rPr lang="ko-KR" altLang="en-US" dirty="0"/>
              <a:t>사용</a:t>
            </a:r>
            <a:endParaRPr lang="en-US" altLang="ko-KR" dirty="0"/>
          </a:p>
          <a:p>
            <a:r>
              <a:rPr lang="en-US" altLang="ko-KR" dirty="0">
                <a:hlinkClick r:id="rId2"/>
              </a:rPr>
              <a:t>https://codemirror.net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41522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8138" y="2766218"/>
            <a:ext cx="4855724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5400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39292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id="{5A7D9F8B-1B65-4748-AEFC-EF48FDA706E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4400"/>
              <a:t>목차</a:t>
            </a:r>
            <a:endParaRPr lang="ko-KR" altLang="en-US" sz="4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07AD71-08EB-45BF-9D2C-4D0A212A14CD}"/>
              </a:ext>
            </a:extLst>
          </p:cNvPr>
          <p:cNvSpPr txBox="1"/>
          <p:nvPr/>
        </p:nvSpPr>
        <p:spPr>
          <a:xfrm>
            <a:off x="726696" y="1690688"/>
            <a:ext cx="107386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2500" dirty="0"/>
              <a:t>개발목적</a:t>
            </a:r>
            <a:endParaRPr lang="en-US" altLang="ko-KR" sz="2500" dirty="0"/>
          </a:p>
          <a:p>
            <a:pPr marL="514350" indent="-514350">
              <a:buAutoNum type="arabicPeriod"/>
            </a:pPr>
            <a:r>
              <a:rPr lang="ko-KR" altLang="en-US" sz="2500" dirty="0"/>
              <a:t>사용한 도구</a:t>
            </a:r>
            <a:endParaRPr lang="en-US" altLang="ko-KR" sz="2500" dirty="0"/>
          </a:p>
          <a:p>
            <a:pPr marL="514350" indent="-514350">
              <a:buAutoNum type="arabicPeriod"/>
            </a:pPr>
            <a:r>
              <a:rPr lang="ko-KR" altLang="en-US" sz="2500" dirty="0"/>
              <a:t>구상도</a:t>
            </a:r>
            <a:endParaRPr lang="en-US" altLang="ko-KR" sz="2500" dirty="0"/>
          </a:p>
          <a:p>
            <a:pPr marL="514350" indent="-514350">
              <a:buAutoNum type="arabicPeriod"/>
            </a:pPr>
            <a:r>
              <a:rPr lang="ko-KR" altLang="en-US" sz="2500" dirty="0"/>
              <a:t>프로젝트 설명</a:t>
            </a:r>
            <a:endParaRPr lang="en-US" altLang="ko-KR" sz="2500" dirty="0"/>
          </a:p>
          <a:p>
            <a:r>
              <a:rPr lang="en-US" altLang="ko-KR" sz="2500" dirty="0"/>
              <a:t>  </a:t>
            </a:r>
            <a:r>
              <a:rPr lang="en-US" altLang="ko-KR" sz="2300" dirty="0"/>
              <a:t>4.1   </a:t>
            </a:r>
            <a:r>
              <a:rPr lang="ko-KR" altLang="en-US" sz="2300" dirty="0"/>
              <a:t>메인 화면</a:t>
            </a:r>
            <a:endParaRPr lang="en-US" altLang="ko-KR" sz="2300" dirty="0"/>
          </a:p>
          <a:p>
            <a:r>
              <a:rPr lang="en-US" altLang="ko-KR" sz="2300" dirty="0"/>
              <a:t>  4.2   </a:t>
            </a:r>
            <a:r>
              <a:rPr lang="ko-KR" altLang="en-US" sz="2300" dirty="0"/>
              <a:t>회원가입</a:t>
            </a:r>
            <a:r>
              <a:rPr lang="en-US" altLang="ko-KR" sz="2300" dirty="0"/>
              <a:t>, </a:t>
            </a:r>
            <a:r>
              <a:rPr lang="ko-KR" altLang="en-US" sz="2300" dirty="0"/>
              <a:t>로그인</a:t>
            </a:r>
            <a:endParaRPr lang="en-US" altLang="ko-KR" sz="2300" dirty="0"/>
          </a:p>
          <a:p>
            <a:r>
              <a:rPr lang="ko-KR" altLang="en-US" sz="2300" dirty="0"/>
              <a:t>  </a:t>
            </a:r>
            <a:r>
              <a:rPr lang="en-US" altLang="ko-KR" sz="2300" dirty="0"/>
              <a:t>4.3   </a:t>
            </a:r>
            <a:r>
              <a:rPr lang="ko-KR" altLang="en-US" sz="2300" dirty="0"/>
              <a:t>문제풀기</a:t>
            </a:r>
            <a:endParaRPr lang="en-US" altLang="ko-KR" sz="2300" dirty="0"/>
          </a:p>
          <a:p>
            <a:r>
              <a:rPr lang="ko-KR" altLang="en-US" sz="2300" dirty="0"/>
              <a:t>  </a:t>
            </a:r>
            <a:r>
              <a:rPr lang="en-US" altLang="ko-KR" sz="2300" dirty="0"/>
              <a:t>4.4   </a:t>
            </a:r>
            <a:r>
              <a:rPr lang="ko-KR" altLang="en-US" sz="2300" dirty="0"/>
              <a:t>점수확인</a:t>
            </a:r>
            <a:endParaRPr lang="en-US" altLang="ko-KR" sz="2300" dirty="0"/>
          </a:p>
          <a:p>
            <a:r>
              <a:rPr lang="ko-KR" altLang="en-US" sz="2300" dirty="0"/>
              <a:t>  </a:t>
            </a:r>
            <a:r>
              <a:rPr lang="en-US" altLang="ko-KR" sz="2300" dirty="0"/>
              <a:t>4.5   </a:t>
            </a:r>
            <a:r>
              <a:rPr lang="ko-KR" altLang="en-US" sz="2300" dirty="0"/>
              <a:t>랭킹</a:t>
            </a:r>
            <a:endParaRPr lang="en-US" altLang="ko-KR" sz="2300" dirty="0"/>
          </a:p>
          <a:p>
            <a:r>
              <a:rPr lang="ko-KR" altLang="en-US" sz="2300" dirty="0"/>
              <a:t>  </a:t>
            </a:r>
            <a:r>
              <a:rPr lang="en-US" altLang="ko-KR" sz="2300" dirty="0"/>
              <a:t>4.6   </a:t>
            </a:r>
            <a:r>
              <a:rPr lang="ko-KR" altLang="en-US" sz="2300" dirty="0"/>
              <a:t>알고리즘 레퍼런스</a:t>
            </a:r>
            <a:endParaRPr lang="en-US" altLang="ko-KR" sz="2300" dirty="0"/>
          </a:p>
          <a:p>
            <a:r>
              <a:rPr lang="en-US" altLang="ko-KR" sz="2500" dirty="0"/>
              <a:t>5.   </a:t>
            </a:r>
            <a:r>
              <a:rPr lang="ko-KR" altLang="en-US" sz="2500" dirty="0"/>
              <a:t>마무리</a:t>
            </a:r>
            <a:endParaRPr lang="en-US" altLang="ko-KR" sz="2500" dirty="0"/>
          </a:p>
          <a:p>
            <a:pPr marL="514350" indent="-514350">
              <a:buAutoNum type="arabicPeriod"/>
            </a:pP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875874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F350F1-7269-4A6E-A97F-07DF4E742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개발목적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1754C3-BE01-4794-B944-8F3749877104}"/>
              </a:ext>
            </a:extLst>
          </p:cNvPr>
          <p:cNvSpPr txBox="1"/>
          <p:nvPr/>
        </p:nvSpPr>
        <p:spPr>
          <a:xfrm>
            <a:off x="838199" y="2114026"/>
            <a:ext cx="107386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/>
              <a:t>컴퓨터공학에서 중요한 알고리즘의 중요도가 높아지고 있다</a:t>
            </a:r>
            <a:r>
              <a:rPr lang="en-US" altLang="ko-KR" sz="3000" dirty="0"/>
              <a:t>.</a:t>
            </a:r>
          </a:p>
          <a:p>
            <a:endParaRPr lang="en-US" altLang="ko-KR" sz="3000" dirty="0"/>
          </a:p>
          <a:p>
            <a:r>
              <a:rPr lang="ko-KR" altLang="en-US" sz="3000" dirty="0"/>
              <a:t>현재 많은 온라인 저지 사이트가 있지만</a:t>
            </a:r>
            <a:endParaRPr lang="en-US" altLang="ko-KR" sz="3000" dirty="0"/>
          </a:p>
          <a:p>
            <a:r>
              <a:rPr lang="ko-KR" altLang="en-US" sz="3000" dirty="0"/>
              <a:t>문제풀이 사이트와 레퍼런스 사이트가 </a:t>
            </a:r>
            <a:r>
              <a:rPr lang="ko-KR" altLang="en-US" sz="3000" b="1" dirty="0"/>
              <a:t>따로 존재하여</a:t>
            </a:r>
            <a:endParaRPr lang="en-US" altLang="ko-KR" sz="3000" b="1" dirty="0"/>
          </a:p>
          <a:p>
            <a:r>
              <a:rPr lang="ko-KR" altLang="en-US" sz="3000" b="1" dirty="0"/>
              <a:t>시간도 많이 소요되고 정보도 부족하다</a:t>
            </a:r>
            <a:r>
              <a:rPr lang="en-US" altLang="ko-KR" sz="3000" b="1" dirty="0"/>
              <a:t>.</a:t>
            </a:r>
          </a:p>
          <a:p>
            <a:endParaRPr lang="en-US" altLang="ko-KR" sz="3000" dirty="0"/>
          </a:p>
          <a:p>
            <a:r>
              <a:rPr lang="ko-KR" altLang="en-US" sz="3000" dirty="0"/>
              <a:t>그에 따라 </a:t>
            </a:r>
            <a:r>
              <a:rPr lang="ko-KR" altLang="en-US" sz="3000" b="1" dirty="0"/>
              <a:t>두 사이트를 결합한 사이트를 개발</a:t>
            </a:r>
            <a:r>
              <a:rPr lang="ko-KR" altLang="en-US" sz="3000" dirty="0"/>
              <a:t>하려고 한다</a:t>
            </a:r>
            <a:r>
              <a:rPr lang="en-US" altLang="ko-KR" sz="3000" dirty="0"/>
              <a:t>.</a:t>
            </a:r>
          </a:p>
          <a:p>
            <a:r>
              <a:rPr lang="ko-KR" altLang="en-US" sz="3000" dirty="0"/>
              <a:t>온라인 저지 시스템과 위키 시스템을 결합한</a:t>
            </a:r>
            <a:endParaRPr lang="en-US" altLang="ko-KR" sz="3000" dirty="0"/>
          </a:p>
          <a:p>
            <a:r>
              <a:rPr lang="ko-KR" altLang="en-US" sz="3000" dirty="0"/>
              <a:t>커스텀 레퍼런스 온라인 저지를 개발한다</a:t>
            </a:r>
            <a:r>
              <a:rPr lang="en-US" altLang="ko-KR" sz="3000" dirty="0"/>
              <a:t>.</a:t>
            </a:r>
          </a:p>
          <a:p>
            <a:endParaRPr lang="ko-KR" altLang="en-US" sz="3000" dirty="0"/>
          </a:p>
        </p:txBody>
      </p:sp>
    </p:spTree>
    <p:extLst>
      <p:ext uri="{BB962C8B-B14F-4D97-AF65-F5344CB8AC3E}">
        <p14:creationId xmlns:p14="http://schemas.microsoft.com/office/powerpoint/2010/main" val="1833447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195FA03-85BB-4873-B6C6-D956685FA730}"/>
              </a:ext>
            </a:extLst>
          </p:cNvPr>
          <p:cNvSpPr txBox="1"/>
          <p:nvPr/>
        </p:nvSpPr>
        <p:spPr>
          <a:xfrm>
            <a:off x="6004255" y="1945341"/>
            <a:ext cx="5456453" cy="416281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678399-F29F-4975-BFF1-B2AD6DE74DA0}"/>
              </a:ext>
            </a:extLst>
          </p:cNvPr>
          <p:cNvSpPr txBox="1"/>
          <p:nvPr/>
        </p:nvSpPr>
        <p:spPr>
          <a:xfrm>
            <a:off x="1102659" y="1945341"/>
            <a:ext cx="4589930" cy="4162814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사용한 도구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9C834C-FB87-4413-83AD-90483C504302}"/>
              </a:ext>
            </a:extLst>
          </p:cNvPr>
          <p:cNvSpPr txBox="1"/>
          <p:nvPr/>
        </p:nvSpPr>
        <p:spPr>
          <a:xfrm>
            <a:off x="1429170" y="2172749"/>
            <a:ext cx="4169329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서버 사이드</a:t>
            </a:r>
            <a:endParaRPr lang="en-US" altLang="ko-KR" sz="2500" b="1" dirty="0"/>
          </a:p>
          <a:p>
            <a:endParaRPr lang="en-US" altLang="ko-KR" sz="2500" dirty="0"/>
          </a:p>
          <a:p>
            <a:r>
              <a:rPr lang="en-US" altLang="ko-KR" sz="2500" dirty="0"/>
              <a:t>1. JS (esversion:8), jQuery</a:t>
            </a:r>
          </a:p>
          <a:p>
            <a:r>
              <a:rPr lang="en-US" altLang="ko-KR" sz="2500" dirty="0"/>
              <a:t>2. NodeJS (latest)</a:t>
            </a:r>
          </a:p>
          <a:p>
            <a:r>
              <a:rPr lang="en-US" altLang="ko-KR" sz="2500" dirty="0"/>
              <a:t>  - </a:t>
            </a:r>
            <a:r>
              <a:rPr lang="en-US" altLang="ko-KR" sz="2500" dirty="0" err="1"/>
              <a:t>expressJS</a:t>
            </a:r>
            <a:r>
              <a:rPr lang="en-US" altLang="ko-KR" sz="2500" dirty="0"/>
              <a:t> (latest)</a:t>
            </a:r>
          </a:p>
          <a:p>
            <a:r>
              <a:rPr lang="en-US" altLang="ko-KR" sz="2500" dirty="0"/>
              <a:t>  - Redis (latest)</a:t>
            </a:r>
          </a:p>
          <a:p>
            <a:r>
              <a:rPr lang="en-US" altLang="ko-KR" sz="2500" dirty="0"/>
              <a:t>  - Session (</a:t>
            </a:r>
            <a:r>
              <a:rPr lang="en-US" altLang="ko-KR" sz="2500" dirty="0" err="1"/>
              <a:t>redis</a:t>
            </a:r>
            <a:r>
              <a:rPr lang="en-US" altLang="ko-KR" sz="2500" dirty="0"/>
              <a:t>-session)</a:t>
            </a:r>
          </a:p>
          <a:p>
            <a:r>
              <a:rPr lang="en-US" altLang="ko-KR" sz="2500" dirty="0"/>
              <a:t>3. MSSQL 2014</a:t>
            </a:r>
          </a:p>
          <a:p>
            <a:r>
              <a:rPr lang="en-US" altLang="ko-KR" sz="2500" dirty="0"/>
              <a:t>4. </a:t>
            </a:r>
            <a:r>
              <a:rPr lang="en-US" altLang="ko-KR" sz="2500" dirty="0" err="1"/>
              <a:t>gcc</a:t>
            </a:r>
            <a:r>
              <a:rPr lang="en-US" altLang="ko-KR" sz="2500" dirty="0"/>
              <a:t>, g++ (latest)</a:t>
            </a:r>
          </a:p>
          <a:p>
            <a:endParaRPr lang="en-US" altLang="ko-KR" sz="25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82E6F4-C145-4DE5-923F-6CE4C607E11F}"/>
              </a:ext>
            </a:extLst>
          </p:cNvPr>
          <p:cNvSpPr txBox="1"/>
          <p:nvPr/>
        </p:nvSpPr>
        <p:spPr>
          <a:xfrm>
            <a:off x="6269618" y="2172749"/>
            <a:ext cx="6101061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b="1" dirty="0"/>
              <a:t>클라이언트 사이드</a:t>
            </a:r>
            <a:endParaRPr lang="en-US" altLang="ko-KR" sz="2500" b="1" dirty="0"/>
          </a:p>
          <a:p>
            <a:endParaRPr lang="en-US" altLang="ko-KR" sz="2500" dirty="0"/>
          </a:p>
          <a:p>
            <a:pPr marL="342900" indent="-342900">
              <a:buAutoNum type="arabicPeriod"/>
            </a:pPr>
            <a:r>
              <a:rPr lang="en-US" altLang="ko-KR" sz="2500" dirty="0"/>
              <a:t>Pug(Template engine, HTML5)</a:t>
            </a:r>
          </a:p>
          <a:p>
            <a:pPr marL="342900" indent="-342900">
              <a:buAutoNum type="arabicPeriod"/>
            </a:pPr>
            <a:r>
              <a:rPr lang="en-US" altLang="ko-KR" sz="2500" dirty="0"/>
              <a:t>JS (esversion:8)</a:t>
            </a:r>
          </a:p>
          <a:p>
            <a:pPr marL="342900" indent="-342900">
              <a:buAutoNum type="arabicPeriod"/>
            </a:pPr>
            <a:r>
              <a:rPr lang="en-US" altLang="ko-KR" sz="2500" dirty="0"/>
              <a:t>CSS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07EE84-0A96-4BD9-8078-0BC9DDB8F22F}"/>
              </a:ext>
            </a:extLst>
          </p:cNvPr>
          <p:cNvSpPr txBox="1"/>
          <p:nvPr/>
        </p:nvSpPr>
        <p:spPr>
          <a:xfrm>
            <a:off x="6269617" y="4332812"/>
            <a:ext cx="61010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/>
              <a:t>버전 관리도구</a:t>
            </a:r>
            <a:r>
              <a:rPr lang="en-US" altLang="ko-KR" sz="2500" dirty="0"/>
              <a:t> – Git</a:t>
            </a:r>
          </a:p>
          <a:p>
            <a:r>
              <a:rPr lang="en-US" altLang="ko-KR" sz="2500" dirty="0"/>
              <a:t>(1 branch, 20 commits)</a:t>
            </a:r>
          </a:p>
          <a:p>
            <a:r>
              <a:rPr lang="ko-KR" altLang="en-US" sz="2500" dirty="0"/>
              <a:t>서버 호스팅 </a:t>
            </a:r>
            <a:r>
              <a:rPr lang="en-US" altLang="ko-KR" sz="2500" dirty="0"/>
              <a:t>– </a:t>
            </a:r>
            <a:r>
              <a:rPr lang="en-US" altLang="ko-KR" sz="2500" dirty="0" err="1"/>
              <a:t>ngrok</a:t>
            </a:r>
            <a:endParaRPr lang="en-US" altLang="ko-KR" sz="2500" dirty="0"/>
          </a:p>
          <a:p>
            <a:r>
              <a:rPr lang="ko-KR" altLang="en-US" sz="2500" dirty="0"/>
              <a:t>개발 환경 </a:t>
            </a:r>
            <a:r>
              <a:rPr lang="en-US" altLang="ko-KR" sz="2500" dirty="0"/>
              <a:t>– Atom</a:t>
            </a:r>
          </a:p>
        </p:txBody>
      </p:sp>
    </p:spTree>
    <p:extLst>
      <p:ext uri="{BB962C8B-B14F-4D97-AF65-F5344CB8AC3E}">
        <p14:creationId xmlns:p14="http://schemas.microsoft.com/office/powerpoint/2010/main" val="3825401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D38C3EE-E356-41F5-95DC-6DF88F518BEA}"/>
              </a:ext>
            </a:extLst>
          </p:cNvPr>
          <p:cNvSpPr/>
          <p:nvPr/>
        </p:nvSpPr>
        <p:spPr>
          <a:xfrm>
            <a:off x="937434" y="2277384"/>
            <a:ext cx="2684478" cy="30829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6EE3788-4729-406D-A93D-7468506B9CBC}"/>
              </a:ext>
            </a:extLst>
          </p:cNvPr>
          <p:cNvSpPr/>
          <p:nvPr/>
        </p:nvSpPr>
        <p:spPr>
          <a:xfrm>
            <a:off x="1106700" y="2428758"/>
            <a:ext cx="2339439" cy="327105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메인 및 버튼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AEF7C6D-F83C-43C2-B56F-19B8733A6712}"/>
              </a:ext>
            </a:extLst>
          </p:cNvPr>
          <p:cNvSpPr/>
          <p:nvPr/>
        </p:nvSpPr>
        <p:spPr>
          <a:xfrm>
            <a:off x="2319079" y="2840843"/>
            <a:ext cx="1067975" cy="238785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알고리즘</a:t>
            </a:r>
            <a:endParaRPr lang="en-US" altLang="ko-KR" sz="1600" dirty="0"/>
          </a:p>
          <a:p>
            <a:pPr algn="ctr"/>
            <a:r>
              <a:rPr lang="ko-KR" altLang="en-US" sz="1600" dirty="0"/>
              <a:t>레퍼런스</a:t>
            </a:r>
            <a:endParaRPr lang="en-US" altLang="ko-KR" sz="16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15B2DCA-7231-4233-B557-F360E44EB2D1}"/>
              </a:ext>
            </a:extLst>
          </p:cNvPr>
          <p:cNvSpPr/>
          <p:nvPr/>
        </p:nvSpPr>
        <p:spPr>
          <a:xfrm>
            <a:off x="1106700" y="2840843"/>
            <a:ext cx="1136956" cy="238785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로그인</a:t>
            </a:r>
            <a:endParaRPr lang="en-US" altLang="ko-KR" sz="1600" dirty="0"/>
          </a:p>
          <a:p>
            <a:pPr algn="ctr"/>
            <a:r>
              <a:rPr lang="ko-KR" altLang="en-US" sz="1600" dirty="0"/>
              <a:t>문제 풀이</a:t>
            </a:r>
            <a:endParaRPr lang="en-US" altLang="ko-KR" sz="1600" dirty="0"/>
          </a:p>
          <a:p>
            <a:pPr algn="ctr"/>
            <a:r>
              <a:rPr lang="ko-KR" altLang="en-US" sz="1600" dirty="0"/>
              <a:t>코드 로드</a:t>
            </a:r>
            <a:endParaRPr lang="en-US" altLang="ko-KR" sz="1600" dirty="0"/>
          </a:p>
          <a:p>
            <a:pPr algn="ctr"/>
            <a:r>
              <a:rPr lang="ko-KR" altLang="en-US" sz="1600" dirty="0"/>
              <a:t>랭킹</a:t>
            </a:r>
            <a:endParaRPr lang="en-US" altLang="ko-KR" sz="1600" dirty="0"/>
          </a:p>
          <a:p>
            <a:pPr algn="ctr"/>
            <a:endParaRPr lang="ko-KR" altLang="en-US" sz="1600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altLang="ko-KR" dirty="0"/>
              <a:t>3. </a:t>
            </a:r>
            <a:r>
              <a:rPr lang="ko-KR" altLang="en-US" dirty="0"/>
              <a:t>구상도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F5D5FDE-6B53-4884-AA0D-737C445EE081}"/>
              </a:ext>
            </a:extLst>
          </p:cNvPr>
          <p:cNvSpPr/>
          <p:nvPr/>
        </p:nvSpPr>
        <p:spPr>
          <a:xfrm>
            <a:off x="6793267" y="1623781"/>
            <a:ext cx="1498406" cy="760804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Server</a:t>
            </a:r>
            <a:endParaRPr lang="ko-KR" altLang="en-US" dirty="0"/>
          </a:p>
        </p:txBody>
      </p: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955C33BC-8C2A-49E1-900F-4D9B7DBD9A50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3387054" y="2004183"/>
            <a:ext cx="3406213" cy="2030589"/>
          </a:xfrm>
          <a:prstGeom prst="bentConnector3">
            <a:avLst>
              <a:gd name="adj1" fmla="val 1578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7768804-8189-465F-B2B8-F6AB7AC18ECC}"/>
              </a:ext>
            </a:extLst>
          </p:cNvPr>
          <p:cNvSpPr/>
          <p:nvPr/>
        </p:nvSpPr>
        <p:spPr>
          <a:xfrm>
            <a:off x="937434" y="1650282"/>
            <a:ext cx="2684478" cy="49901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Web</a:t>
            </a:r>
            <a:endParaRPr lang="ko-KR" altLang="en-US" dirty="0"/>
          </a:p>
        </p:txBody>
      </p: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8BD0DB32-FF9A-4690-8735-7C94AA50F895}"/>
              </a:ext>
            </a:extLst>
          </p:cNvPr>
          <p:cNvCxnSpPr>
            <a:cxnSpLocks/>
            <a:stCxn id="7" idx="2"/>
            <a:endCxn id="9" idx="2"/>
          </p:cNvCxnSpPr>
          <p:nvPr/>
        </p:nvCxnSpPr>
        <p:spPr>
          <a:xfrm rot="5400000" flipH="1" flipV="1">
            <a:off x="3186766" y="872997"/>
            <a:ext cx="2844116" cy="5867292"/>
          </a:xfrm>
          <a:prstGeom prst="bentConnector3">
            <a:avLst>
              <a:gd name="adj1" fmla="val -2568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284D4CF-6FEC-46B3-A719-C3578683AE04}"/>
              </a:ext>
            </a:extLst>
          </p:cNvPr>
          <p:cNvSpPr txBox="1"/>
          <p:nvPr/>
        </p:nvSpPr>
        <p:spPr>
          <a:xfrm>
            <a:off x="4013884" y="4837842"/>
            <a:ext cx="3554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Login, Judge, Load, Rank (MPA)</a:t>
            </a:r>
          </a:p>
          <a:p>
            <a:r>
              <a:rPr lang="en-US" altLang="ko-KR" dirty="0"/>
              <a:t>Judge System (SPA) </a:t>
            </a:r>
            <a:endParaRPr lang="ko-KR" altLang="en-US" dirty="0"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EB371CDD-211C-480E-93A2-0F5D613D3BC3}"/>
              </a:ext>
            </a:extLst>
          </p:cNvPr>
          <p:cNvSpPr/>
          <p:nvPr/>
        </p:nvSpPr>
        <p:spPr>
          <a:xfrm rot="10800000">
            <a:off x="4826129" y="2102057"/>
            <a:ext cx="863639" cy="369332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3A7D6164-9674-4DE9-80FB-63DD3BA16777}"/>
              </a:ext>
            </a:extLst>
          </p:cNvPr>
          <p:cNvSpPr/>
          <p:nvPr/>
        </p:nvSpPr>
        <p:spPr>
          <a:xfrm>
            <a:off x="4892625" y="1550125"/>
            <a:ext cx="863639" cy="369332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원통형 41">
            <a:extLst>
              <a:ext uri="{FF2B5EF4-FFF2-40B4-BE49-F238E27FC236}">
                <a16:creationId xmlns:a16="http://schemas.microsoft.com/office/drawing/2014/main" id="{0251B650-6432-4C27-8C9A-65AE0677D74D}"/>
              </a:ext>
            </a:extLst>
          </p:cNvPr>
          <p:cNvSpPr/>
          <p:nvPr/>
        </p:nvSpPr>
        <p:spPr>
          <a:xfrm>
            <a:off x="9992090" y="2755863"/>
            <a:ext cx="1407952" cy="696287"/>
          </a:xfrm>
          <a:prstGeom prst="can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MSSQL</a:t>
            </a:r>
            <a:endParaRPr lang="ko-KR" altLang="en-US" dirty="0"/>
          </a:p>
        </p:txBody>
      </p: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FC8E1D34-7B82-487A-8A34-8715E60E307D}"/>
              </a:ext>
            </a:extLst>
          </p:cNvPr>
          <p:cNvCxnSpPr>
            <a:cxnSpLocks/>
            <a:stCxn id="9" idx="3"/>
            <a:endCxn id="42" idx="2"/>
          </p:cNvCxnSpPr>
          <p:nvPr/>
        </p:nvCxnSpPr>
        <p:spPr>
          <a:xfrm>
            <a:off x="8291673" y="2004183"/>
            <a:ext cx="1700417" cy="109982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70C8F1F6-0739-489E-8365-FC9A38F81790}"/>
              </a:ext>
            </a:extLst>
          </p:cNvPr>
          <p:cNvSpPr txBox="1"/>
          <p:nvPr/>
        </p:nvSpPr>
        <p:spPr>
          <a:xfrm>
            <a:off x="4495516" y="2510083"/>
            <a:ext cx="23232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Only AJAX (SPA)</a:t>
            </a:r>
          </a:p>
          <a:p>
            <a:r>
              <a:rPr lang="en-US" altLang="ko-KR" dirty="0"/>
              <a:t>(Use Session)</a:t>
            </a:r>
            <a:endParaRPr lang="ko-KR" altLang="en-US" dirty="0"/>
          </a:p>
        </p:txBody>
      </p:sp>
      <p:sp>
        <p:nvSpPr>
          <p:cNvPr id="72" name="화살표: 오른쪽 71">
            <a:extLst>
              <a:ext uri="{FF2B5EF4-FFF2-40B4-BE49-F238E27FC236}">
                <a16:creationId xmlns:a16="http://schemas.microsoft.com/office/drawing/2014/main" id="{058D60D4-974B-4F58-83D4-8DFED62680FF}"/>
              </a:ext>
            </a:extLst>
          </p:cNvPr>
          <p:cNvSpPr/>
          <p:nvPr/>
        </p:nvSpPr>
        <p:spPr>
          <a:xfrm>
            <a:off x="5024013" y="5554979"/>
            <a:ext cx="863639" cy="369332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화살표: 오른쪽 72">
            <a:extLst>
              <a:ext uri="{FF2B5EF4-FFF2-40B4-BE49-F238E27FC236}">
                <a16:creationId xmlns:a16="http://schemas.microsoft.com/office/drawing/2014/main" id="{15CF9502-F948-42C1-9BB4-3D66D6920CC9}"/>
              </a:ext>
            </a:extLst>
          </p:cNvPr>
          <p:cNvSpPr/>
          <p:nvPr/>
        </p:nvSpPr>
        <p:spPr>
          <a:xfrm rot="10800000">
            <a:off x="5024012" y="6065923"/>
            <a:ext cx="863639" cy="369332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원통형 85">
            <a:extLst>
              <a:ext uri="{FF2B5EF4-FFF2-40B4-BE49-F238E27FC236}">
                <a16:creationId xmlns:a16="http://schemas.microsoft.com/office/drawing/2014/main" id="{3D1C0462-45CD-40BB-87B2-1D45E69DC426}"/>
              </a:ext>
            </a:extLst>
          </p:cNvPr>
          <p:cNvSpPr/>
          <p:nvPr/>
        </p:nvSpPr>
        <p:spPr>
          <a:xfrm>
            <a:off x="9988131" y="5391501"/>
            <a:ext cx="1407952" cy="696287"/>
          </a:xfrm>
          <a:prstGeom prst="can">
            <a:avLst/>
          </a:prstGeom>
          <a:solidFill>
            <a:schemeClr val="accent4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File I/O</a:t>
            </a:r>
            <a:endParaRPr lang="ko-KR" altLang="en-US" dirty="0"/>
          </a:p>
        </p:txBody>
      </p:sp>
      <p:cxnSp>
        <p:nvCxnSpPr>
          <p:cNvPr id="87" name="연결선: 꺾임 86">
            <a:extLst>
              <a:ext uri="{FF2B5EF4-FFF2-40B4-BE49-F238E27FC236}">
                <a16:creationId xmlns:a16="http://schemas.microsoft.com/office/drawing/2014/main" id="{4A4D7F2A-5284-4302-A7B9-BEE2444CBA36}"/>
              </a:ext>
            </a:extLst>
          </p:cNvPr>
          <p:cNvCxnSpPr>
            <a:cxnSpLocks/>
            <a:stCxn id="9" idx="3"/>
            <a:endCxn id="86" idx="2"/>
          </p:cNvCxnSpPr>
          <p:nvPr/>
        </p:nvCxnSpPr>
        <p:spPr>
          <a:xfrm>
            <a:off x="8291673" y="2004183"/>
            <a:ext cx="1696458" cy="373546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A7D61AD1-BADE-4475-9BE5-030747FBEA35}"/>
              </a:ext>
            </a:extLst>
          </p:cNvPr>
          <p:cNvSpPr txBox="1"/>
          <p:nvPr/>
        </p:nvSpPr>
        <p:spPr>
          <a:xfrm>
            <a:off x="10076329" y="2286723"/>
            <a:ext cx="1231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Data Save</a:t>
            </a:r>
            <a:endParaRPr lang="ko-KR" altLang="en-US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35A28C0F-1C8C-4FB2-9971-25AD2F32ACBF}"/>
              </a:ext>
            </a:extLst>
          </p:cNvPr>
          <p:cNvSpPr txBox="1"/>
          <p:nvPr/>
        </p:nvSpPr>
        <p:spPr>
          <a:xfrm>
            <a:off x="10122244" y="4896553"/>
            <a:ext cx="1231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Data Save</a:t>
            </a:r>
            <a:endParaRPr lang="ko-KR" altLang="en-US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5AF4C2D-0E45-4EA7-8C27-FB8FF5F36B46}"/>
              </a:ext>
            </a:extLst>
          </p:cNvPr>
          <p:cNvSpPr txBox="1"/>
          <p:nvPr/>
        </p:nvSpPr>
        <p:spPr>
          <a:xfrm>
            <a:off x="9911851" y="3552145"/>
            <a:ext cx="1650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Normalization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7540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altLang="ko-KR" dirty="0"/>
              <a:t>4.1 </a:t>
            </a:r>
            <a:r>
              <a:rPr lang="ko-KR" altLang="en-US" dirty="0"/>
              <a:t>메인 화면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64DD41A-9B7B-42AE-BFC9-EBBAD024E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6453" y="1394853"/>
            <a:ext cx="9186332" cy="5167312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FB0760B9-71D2-4FD2-AE38-5113C7B0EF0D}"/>
              </a:ext>
            </a:extLst>
          </p:cNvPr>
          <p:cNvSpPr/>
          <p:nvPr/>
        </p:nvSpPr>
        <p:spPr>
          <a:xfrm>
            <a:off x="121646" y="2546325"/>
            <a:ext cx="2684478" cy="30829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2A824AA-C99F-4202-9EB8-BFE68BE62B65}"/>
              </a:ext>
            </a:extLst>
          </p:cNvPr>
          <p:cNvSpPr/>
          <p:nvPr/>
        </p:nvSpPr>
        <p:spPr>
          <a:xfrm>
            <a:off x="290912" y="2697699"/>
            <a:ext cx="2339439" cy="327105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메인 및 버튼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C41EF0B5-A2CA-4211-BAE5-3B04C6BF49F8}"/>
              </a:ext>
            </a:extLst>
          </p:cNvPr>
          <p:cNvSpPr/>
          <p:nvPr/>
        </p:nvSpPr>
        <p:spPr>
          <a:xfrm>
            <a:off x="1503291" y="3109784"/>
            <a:ext cx="1067975" cy="2387858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알고리즘</a:t>
            </a:r>
            <a:endParaRPr lang="en-US" altLang="ko-KR" sz="1600" dirty="0"/>
          </a:p>
          <a:p>
            <a:pPr algn="ctr"/>
            <a:r>
              <a:rPr lang="ko-KR" altLang="en-US" sz="1600" dirty="0"/>
              <a:t>레퍼런스</a:t>
            </a:r>
            <a:endParaRPr lang="en-US" altLang="ko-KR" sz="16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DE40E94-C8F3-4C9D-8CB0-696EA3BB77E8}"/>
              </a:ext>
            </a:extLst>
          </p:cNvPr>
          <p:cNvSpPr/>
          <p:nvPr/>
        </p:nvSpPr>
        <p:spPr>
          <a:xfrm>
            <a:off x="290912" y="3109784"/>
            <a:ext cx="1136956" cy="2387858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로그인</a:t>
            </a:r>
            <a:endParaRPr lang="en-US" altLang="ko-KR" sz="1600" dirty="0"/>
          </a:p>
          <a:p>
            <a:pPr algn="ctr"/>
            <a:r>
              <a:rPr lang="ko-KR" altLang="en-US" sz="1600" dirty="0"/>
              <a:t>문제 풀이</a:t>
            </a:r>
            <a:endParaRPr lang="en-US" altLang="ko-KR" sz="1600" dirty="0"/>
          </a:p>
          <a:p>
            <a:pPr algn="ctr"/>
            <a:r>
              <a:rPr lang="ko-KR" altLang="en-US" sz="1600" dirty="0"/>
              <a:t>코드 로드</a:t>
            </a:r>
            <a:endParaRPr lang="en-US" altLang="ko-KR" sz="1600" dirty="0"/>
          </a:p>
          <a:p>
            <a:pPr algn="ctr"/>
            <a:r>
              <a:rPr lang="ko-KR" altLang="en-US" sz="1600" dirty="0"/>
              <a:t>랭킹</a:t>
            </a:r>
            <a:endParaRPr lang="en-US" altLang="ko-KR" sz="1600" dirty="0"/>
          </a:p>
          <a:p>
            <a:pPr algn="ctr"/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39489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altLang="ko-KR" dirty="0"/>
              <a:t>4.2 </a:t>
            </a:r>
            <a:r>
              <a:rPr lang="ko-KR" altLang="en-US" dirty="0"/>
              <a:t>회원가입 로그인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102A878-7611-4279-B97A-AF7EBB706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447" y="1427296"/>
            <a:ext cx="9371106" cy="527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595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altLang="ko-KR" dirty="0"/>
              <a:t>4.3 </a:t>
            </a:r>
            <a:r>
              <a:rPr lang="ko-KR" altLang="en-US" dirty="0"/>
              <a:t>문제 풀기</a:t>
            </a:r>
            <a:r>
              <a:rPr lang="en-US" altLang="ko-KR" dirty="0"/>
              <a:t>(</a:t>
            </a:r>
            <a:r>
              <a:rPr lang="ko-KR" altLang="en-US" dirty="0"/>
              <a:t>메인 화면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8121A9E-47CB-4D2F-854A-EAEE2A1DC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000" y="1458000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675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2084FFCC-CDAE-4A7A-B8C7-47AF8088A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US" altLang="ko-KR" dirty="0"/>
              <a:t>4.3 </a:t>
            </a:r>
            <a:r>
              <a:rPr lang="ko-KR" altLang="en-US" dirty="0"/>
              <a:t>문제 풀기</a:t>
            </a:r>
            <a:r>
              <a:rPr lang="en-US" altLang="ko-KR" dirty="0"/>
              <a:t>(</a:t>
            </a:r>
            <a:r>
              <a:rPr lang="ko-KR" altLang="en-US" dirty="0"/>
              <a:t>제출 화면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CAAB8E9-037B-4E38-8BA5-190B5F6DE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000" y="1458000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2775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TM04033921[[fn=다마스크]]</Template>
  <TotalTime>126</TotalTime>
  <Words>323</Words>
  <Application>Microsoft Office PowerPoint</Application>
  <PresentationFormat>와이드스크린</PresentationFormat>
  <Paragraphs>86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Arial</vt:lpstr>
      <vt:lpstr>Bookman Old Style</vt:lpstr>
      <vt:lpstr>Rockwell</vt:lpstr>
      <vt:lpstr>Damask</vt:lpstr>
      <vt:lpstr>CUSTOM REFERENCE ONLINE JUDGE</vt:lpstr>
      <vt:lpstr>PowerPoint 프레젠테이션</vt:lpstr>
      <vt:lpstr>1. 개발목적</vt:lpstr>
      <vt:lpstr>2. 사용한 도구</vt:lpstr>
      <vt:lpstr>3. 구상도</vt:lpstr>
      <vt:lpstr>4.1 메인 화면</vt:lpstr>
      <vt:lpstr>4.2 회원가입 로그인</vt:lpstr>
      <vt:lpstr>4.3 문제 풀기(메인 화면)</vt:lpstr>
      <vt:lpstr>4.3 문제 풀기(제출 화면)</vt:lpstr>
      <vt:lpstr>4.3 문제 풀기(제출 시)</vt:lpstr>
      <vt:lpstr>4.4 점수 확인(메인 화면)</vt:lpstr>
      <vt:lpstr>4.4 점수 확인(코드 로드)</vt:lpstr>
      <vt:lpstr>4.5 랭킹</vt:lpstr>
      <vt:lpstr>4.6 알고리즘 레퍼런스(AJAX)</vt:lpstr>
      <vt:lpstr>4.6 알고리즘 레퍼런스(리스트 생성)</vt:lpstr>
      <vt:lpstr>4.6 알고리즘 레퍼런스(제목, 내용 수정)</vt:lpstr>
      <vt:lpstr>4.6 알고리즘 레퍼런스(페이지 삭제)</vt:lpstr>
      <vt:lpstr>5. 마무리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 STUDY</dc:title>
  <dc:creator>박영우</dc:creator>
  <cp:lastModifiedBy>박영우</cp:lastModifiedBy>
  <cp:revision>52</cp:revision>
  <dcterms:created xsi:type="dcterms:W3CDTF">2019-09-17T02:54:57Z</dcterms:created>
  <dcterms:modified xsi:type="dcterms:W3CDTF">2019-11-25T02:12:27Z</dcterms:modified>
</cp:coreProperties>
</file>

<file path=docProps/thumbnail.jpeg>
</file>